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  <p:sldMasterId id="2147483866" r:id="rId5"/>
  </p:sldMasterIdLst>
  <p:notesMasterIdLst>
    <p:notesMasterId r:id="rId26"/>
  </p:notesMasterIdLst>
  <p:handoutMasterIdLst>
    <p:handoutMasterId r:id="rId27"/>
  </p:handoutMasterIdLst>
  <p:sldIdLst>
    <p:sldId id="262" r:id="rId6"/>
    <p:sldId id="272" r:id="rId7"/>
    <p:sldId id="259" r:id="rId8"/>
    <p:sldId id="269" r:id="rId9"/>
    <p:sldId id="270" r:id="rId10"/>
    <p:sldId id="271" r:id="rId11"/>
    <p:sldId id="280" r:id="rId12"/>
    <p:sldId id="281" r:id="rId13"/>
    <p:sldId id="282" r:id="rId14"/>
    <p:sldId id="279" r:id="rId15"/>
    <p:sldId id="273" r:id="rId16"/>
    <p:sldId id="274" r:id="rId17"/>
    <p:sldId id="275" r:id="rId18"/>
    <p:sldId id="276" r:id="rId19"/>
    <p:sldId id="283" r:id="rId20"/>
    <p:sldId id="284" r:id="rId21"/>
    <p:sldId id="286" r:id="rId22"/>
    <p:sldId id="285" r:id="rId23"/>
    <p:sldId id="288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5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5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40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6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9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45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4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7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5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8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0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8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7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6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90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1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51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36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64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06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34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8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71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11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7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1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26512" b="31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b="1" dirty="0"/>
              <a:t>Rover</a:t>
            </a:r>
            <a:br>
              <a:rPr lang="en-US" b="1" dirty="0"/>
            </a:br>
            <a:r>
              <a:rPr lang="en-US" dirty="0"/>
              <a:t>POAS</a:t>
            </a:r>
            <a:endParaRPr lang="en-US" b="1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AB88163-A531-60E6-476E-1FF0DEAA8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8084" y="3954626"/>
            <a:ext cx="4562078" cy="1167880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Sensores</a:t>
            </a:r>
            <a:r>
              <a:rPr lang="en-US" sz="2800" b="1" dirty="0"/>
              <a:t> y control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39EE453-E1E2-0D65-63A8-EC09D3201D6F}"/>
              </a:ext>
            </a:extLst>
          </p:cNvPr>
          <p:cNvSpPr txBox="1">
            <a:spLocks/>
          </p:cNvSpPr>
          <p:nvPr/>
        </p:nvSpPr>
        <p:spPr>
          <a:xfrm>
            <a:off x="8714760" y="6151206"/>
            <a:ext cx="3293739" cy="583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2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Lorenzo sancho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Presentaciones del Rover</a:t>
            </a:r>
            <a:endParaRPr lang="en-US" sz="3100" b="1" dirty="0"/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C7ED152-00A3-1E83-DB20-380F56D2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1271016"/>
            <a:ext cx="2885679" cy="51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4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26512" b="31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b="1" dirty="0" err="1"/>
              <a:t>Objetivos</a:t>
            </a:r>
            <a:r>
              <a:rPr lang="en-US" b="1" dirty="0"/>
              <a:t> a </a:t>
            </a:r>
            <a:r>
              <a:rPr lang="en-US" b="1" dirty="0" err="1"/>
              <a:t>futuro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2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Enfoque</a:t>
            </a:r>
            <a:r>
              <a:rPr lang="en-US" sz="3100" b="1" dirty="0"/>
              <a:t> del ROVER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04E066-CD65-B90C-F06B-5DA3E4E80049}"/>
              </a:ext>
            </a:extLst>
          </p:cNvPr>
          <p:cNvSpPr txBox="1"/>
          <p:nvPr/>
        </p:nvSpPr>
        <p:spPr>
          <a:xfrm>
            <a:off x="759241" y="2366092"/>
            <a:ext cx="6080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b="1" dirty="0"/>
              <a:t>Enfoque inicial: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/>
              <a:t>Material didáctico para miembros de TECSPACE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322C7E-639E-29D7-A544-B982ECBA6DBD}"/>
              </a:ext>
            </a:extLst>
          </p:cNvPr>
          <p:cNvSpPr txBox="1"/>
          <p:nvPr/>
        </p:nvSpPr>
        <p:spPr>
          <a:xfrm>
            <a:off x="759240" y="3367751"/>
            <a:ext cx="65839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b="1" dirty="0"/>
              <a:t>Enfoque nuevo: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/>
              <a:t>Herramienta de servicio para mejorar las condiciones de recolección de muestras y monitoreo en el Volcán Poás. </a:t>
            </a:r>
          </a:p>
        </p:txBody>
      </p:sp>
    </p:spTree>
    <p:extLst>
      <p:ext uri="{BB962C8B-B14F-4D97-AF65-F5344CB8AC3E}">
        <p14:creationId xmlns:p14="http://schemas.microsoft.com/office/powerpoint/2010/main" val="424343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/>
              <a:t>¿</a:t>
            </a:r>
            <a:r>
              <a:rPr lang="en-US" sz="3100" b="1" dirty="0" err="1"/>
              <a:t>Qué</a:t>
            </a:r>
            <a:r>
              <a:rPr lang="en-US" sz="3100" b="1" dirty="0"/>
              <a:t> </a:t>
            </a:r>
            <a:r>
              <a:rPr lang="en-US" sz="3100" b="1" dirty="0" err="1"/>
              <a:t>implicaciones</a:t>
            </a:r>
            <a:r>
              <a:rPr lang="en-US" sz="3100" b="1" dirty="0"/>
              <a:t> </a:t>
            </a:r>
            <a:r>
              <a:rPr lang="en-US" sz="3100" b="1" dirty="0" err="1"/>
              <a:t>tiene</a:t>
            </a:r>
            <a:r>
              <a:rPr lang="en-US" sz="31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329DDA-9F85-D816-B8C1-B2D5115DF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48" y="2097866"/>
            <a:ext cx="10168874" cy="266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Propósito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general del Rover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  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Requerimientos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ICD (Interface Control Document)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Esquemático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arquitectura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todo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sistema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 con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distinción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entre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equipos</a:t>
            </a: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Esquemáticos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arquitecturas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más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detalladas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para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cada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equipo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aparte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Definición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detallada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límites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trabajo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para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cada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equipo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(y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posibles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tareas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conjunto entre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equipos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Stakeholders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51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26512" b="31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957803"/>
            <a:ext cx="8676222" cy="852197"/>
          </a:xfrm>
        </p:spPr>
        <p:txBody>
          <a:bodyPr>
            <a:normAutofit/>
          </a:bodyPr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integracion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24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Objetivo</a:t>
            </a:r>
            <a:r>
              <a:rPr lang="en-US" sz="3100" b="1" dirty="0"/>
              <a:t> </a:t>
            </a:r>
            <a:r>
              <a:rPr lang="en-US" sz="3100" b="1" dirty="0" err="1"/>
              <a:t>Actividad</a:t>
            </a:r>
            <a:r>
              <a:rPr lang="en-US" sz="3100" b="1" dirty="0"/>
              <a:t> #1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329DDA-9F85-D816-B8C1-B2D5115DF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48" y="1736232"/>
            <a:ext cx="10168874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Evaluación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conocimientos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Raspberry, Arduino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Control 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implementación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sensors,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motores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Módulo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RF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Módulos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tranmisión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VX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Librerías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Python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como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matplotlib,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numpy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csv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Inte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gración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Trabajo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equipo</a:t>
            </a: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Coordinación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grupal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4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Actividad</a:t>
            </a:r>
            <a:r>
              <a:rPr lang="en-US" sz="3100" b="1" dirty="0"/>
              <a:t> #1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329DDA-9F85-D816-B8C1-B2D5115DF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48" y="1558259"/>
            <a:ext cx="1086307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Presentarse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con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su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nombre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Carrera, etc.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OPCION 1: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Además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decir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algún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com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ponente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concepto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técnica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que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envuelva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siguientes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conocimientos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que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comience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por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la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inicial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su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nombre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Raspberry, Arduino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Control 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implementación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sensors,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motores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Módulo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RF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Módulos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tranmisión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datos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VX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Librerías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Python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como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matplotlib,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numpy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csv En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caso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de no saber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OPCION 2: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Además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decir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alguna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cualidad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o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atributo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ustedes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que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comience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Arial" panose="020B0604020202020204" pitchFamily="34" charset="0"/>
              </a:rPr>
              <a:t>por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la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inicial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 de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su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cs typeface="Arial" panose="020B0604020202020204" pitchFamily="34" charset="0"/>
              </a:rPr>
              <a:t>nombre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:</a:t>
            </a: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51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Actividad</a:t>
            </a:r>
            <a:r>
              <a:rPr lang="en-US" sz="3100" b="1" dirty="0"/>
              <a:t> #2 </a:t>
            </a:r>
            <a:r>
              <a:rPr lang="en-US" sz="3100" b="1" dirty="0" err="1"/>
              <a:t>Grupal</a:t>
            </a:r>
            <a:endParaRPr lang="en-US" sz="3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548E4A-8DD7-2590-44C5-AC275CA0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90" y="3186680"/>
            <a:ext cx="2667231" cy="355884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A9222C-886C-5283-DB24-3D64D1634A51}"/>
              </a:ext>
            </a:extLst>
          </p:cNvPr>
          <p:cNvSpPr txBox="1"/>
          <p:nvPr/>
        </p:nvSpPr>
        <p:spPr>
          <a:xfrm>
            <a:off x="1381089" y="21765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Indicar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qué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componente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pertenece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siguiente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código</a:t>
            </a:r>
            <a:endParaRPr lang="es-419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59F3D8-7EDF-6B91-3DC6-0837AAF8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976" y="2699790"/>
            <a:ext cx="385605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2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256032"/>
            <a:ext cx="11322812" cy="128214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Actividad</a:t>
            </a:r>
            <a:r>
              <a:rPr lang="en-US" sz="3100" b="1" dirty="0"/>
              <a:t> #2: </a:t>
            </a:r>
            <a:r>
              <a:rPr lang="en-US" sz="3100" b="1" dirty="0" err="1"/>
              <a:t>Qué</a:t>
            </a:r>
            <a:r>
              <a:rPr lang="en-US" sz="3100" b="1" dirty="0"/>
              <a:t> valor </a:t>
            </a:r>
            <a:r>
              <a:rPr lang="en-US" sz="3100" b="1" dirty="0" err="1"/>
              <a:t>guarda</a:t>
            </a:r>
            <a:r>
              <a:rPr lang="en-US" sz="3100" b="1" dirty="0"/>
              <a:t> </a:t>
            </a:r>
            <a:r>
              <a:rPr lang="en-US" sz="3100" b="1" dirty="0" err="1"/>
              <a:t>radiopacket</a:t>
            </a:r>
            <a:r>
              <a:rPr lang="en-US" sz="3100" b="1" dirty="0"/>
              <a:t> al </a:t>
            </a:r>
            <a:r>
              <a:rPr lang="en-US" sz="3100" b="1" dirty="0" err="1"/>
              <a:t>finalizar</a:t>
            </a:r>
            <a:r>
              <a:rPr lang="en-US" sz="3100" b="1" dirty="0"/>
              <a:t> </a:t>
            </a:r>
            <a:r>
              <a:rPr lang="en-US" sz="3100" b="1" dirty="0" err="1"/>
              <a:t>el</a:t>
            </a:r>
            <a:r>
              <a:rPr lang="en-US" sz="3100" b="1" dirty="0"/>
              <a:t> </a:t>
            </a:r>
            <a:r>
              <a:rPr lang="en-US" sz="3100" b="1" dirty="0" err="1"/>
              <a:t>programa</a:t>
            </a:r>
            <a:r>
              <a:rPr lang="en-US" sz="3100" b="1" dirty="0"/>
              <a:t> </a:t>
            </a:r>
            <a:r>
              <a:rPr lang="en-US" sz="3100" b="1" dirty="0" err="1"/>
              <a:t>si</a:t>
            </a:r>
            <a:r>
              <a:rPr lang="en-US" sz="3100" b="1" dirty="0"/>
              <a:t> se </a:t>
            </a:r>
            <a:r>
              <a:rPr lang="en-US" sz="3100" b="1" dirty="0" err="1"/>
              <a:t>recibe</a:t>
            </a:r>
            <a:r>
              <a:rPr lang="en-US" sz="3100" b="1" dirty="0"/>
              <a:t> un COMMAND LEFT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538187-C317-F07A-8633-3F25A68D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360" y="5940474"/>
            <a:ext cx="4557292" cy="3693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CE94C7-4F01-D07F-1A9B-F5064FFF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22" y="2401378"/>
            <a:ext cx="2160549" cy="41176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D2965-C51F-C9CB-D34F-960D19F0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401378"/>
            <a:ext cx="2672191" cy="335614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9706900-B713-EE52-D251-3181FEC0997F}"/>
              </a:ext>
            </a:extLst>
          </p:cNvPr>
          <p:cNvSpPr txBox="1"/>
          <p:nvPr/>
        </p:nvSpPr>
        <p:spPr>
          <a:xfrm>
            <a:off x="4271534" y="2391236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#2 </a:t>
            </a:r>
            <a:endParaRPr lang="es-419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ACE58D4-2DD3-4D77-B9C6-01535AA94A16}"/>
              </a:ext>
            </a:extLst>
          </p:cNvPr>
          <p:cNvSpPr txBox="1"/>
          <p:nvPr/>
        </p:nvSpPr>
        <p:spPr>
          <a:xfrm>
            <a:off x="7365284" y="5551693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#3 </a:t>
            </a:r>
            <a:endParaRPr lang="es-419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6FC803-EA6D-C270-499E-8C362C11E147}"/>
              </a:ext>
            </a:extLst>
          </p:cNvPr>
          <p:cNvSpPr txBox="1"/>
          <p:nvPr/>
        </p:nvSpPr>
        <p:spPr>
          <a:xfrm>
            <a:off x="613934" y="2021904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#1 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818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2A7FB-2A12-81A2-2C53-F2E05A5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605"/>
            <a:ext cx="10515600" cy="1325563"/>
          </a:xfrm>
        </p:spPr>
        <p:txBody>
          <a:bodyPr/>
          <a:lstStyle/>
          <a:p>
            <a:r>
              <a:rPr lang="es-419" dirty="0"/>
              <a:t>R/ Joystick</a:t>
            </a:r>
            <a:br>
              <a:rPr lang="es-419" dirty="0"/>
            </a:br>
            <a:r>
              <a:rPr lang="es-419" dirty="0"/>
              <a:t>R/ 00001001</a:t>
            </a:r>
          </a:p>
        </p:txBody>
      </p:sp>
    </p:spTree>
    <p:extLst>
      <p:ext uri="{BB962C8B-B14F-4D97-AF65-F5344CB8AC3E}">
        <p14:creationId xmlns:p14="http://schemas.microsoft.com/office/powerpoint/2010/main" val="115528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26512" b="31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b="1" dirty="0" err="1"/>
              <a:t>Contexto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132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26512" b="3130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957803"/>
            <a:ext cx="8676222" cy="852197"/>
          </a:xfrm>
        </p:spPr>
        <p:txBody>
          <a:bodyPr>
            <a:normAutofit/>
          </a:bodyPr>
          <a:lstStyle/>
          <a:p>
            <a:r>
              <a:rPr lang="en-US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49776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 b="1" dirty="0" err="1"/>
              <a:t>Clasificaci</a:t>
            </a:r>
            <a:r>
              <a:rPr lang="es-419" sz="3100" b="1" dirty="0" err="1"/>
              <a:t>ón</a:t>
            </a:r>
            <a:endParaRPr lang="en-US" sz="3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04E066-CD65-B90C-F06B-5DA3E4E80049}"/>
              </a:ext>
            </a:extLst>
          </p:cNvPr>
          <p:cNvSpPr txBox="1"/>
          <p:nvPr/>
        </p:nvSpPr>
        <p:spPr>
          <a:xfrm>
            <a:off x="841248" y="23680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419" sz="1800" b="1" dirty="0"/>
              <a:t>Sensores</a:t>
            </a:r>
          </a:p>
          <a:p>
            <a:pPr marL="342900" indent="-342900">
              <a:buFont typeface="+mj-lt"/>
              <a:buAutoNum type="arabicPeriod"/>
            </a:pPr>
            <a:r>
              <a:rPr lang="es-419" b="1" dirty="0"/>
              <a:t>Control y Transmisión de Datos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Flujo de la información</a:t>
            </a:r>
            <a:endParaRPr lang="en-US" sz="3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087FCEA-98EA-9F28-E58A-028B818CB616}"/>
              </a:ext>
            </a:extLst>
          </p:cNvPr>
          <p:cNvSpPr/>
          <p:nvPr/>
        </p:nvSpPr>
        <p:spPr>
          <a:xfrm>
            <a:off x="1328347" y="3349584"/>
            <a:ext cx="1386358" cy="644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Entorno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0C381E9-6E93-9038-2397-5D658FC51118}"/>
              </a:ext>
            </a:extLst>
          </p:cNvPr>
          <p:cNvSpPr/>
          <p:nvPr/>
        </p:nvSpPr>
        <p:spPr>
          <a:xfrm>
            <a:off x="577780" y="5379339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Información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72CCF06-DCC1-7C65-42B7-F2443EF1C010}"/>
              </a:ext>
            </a:extLst>
          </p:cNvPr>
          <p:cNvSpPr/>
          <p:nvPr/>
        </p:nvSpPr>
        <p:spPr>
          <a:xfrm>
            <a:off x="8152830" y="5375208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Centro de Control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0F723E4-F3DA-7CBC-D733-442784F9A3B5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2014694" y="3994340"/>
            <a:ext cx="6832" cy="1384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B8F7511-8839-4D02-BDFD-063E3ECC9621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51608" y="5852689"/>
            <a:ext cx="470122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8AED880-E119-9B3A-D2AD-E85F1ADED4C4}"/>
              </a:ext>
            </a:extLst>
          </p:cNvPr>
          <p:cNvSpPr txBox="1"/>
          <p:nvPr/>
        </p:nvSpPr>
        <p:spPr>
          <a:xfrm>
            <a:off x="612771" y="4689188"/>
            <a:ext cx="1401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dirty="0" err="1">
                <a:solidFill>
                  <a:schemeClr val="tx1"/>
                </a:solidFill>
              </a:rPr>
              <a:t>Sensado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9E08A33-03AB-C0B1-8633-AF166F33FC44}"/>
              </a:ext>
            </a:extLst>
          </p:cNvPr>
          <p:cNvSpPr/>
          <p:nvPr/>
        </p:nvSpPr>
        <p:spPr>
          <a:xfrm>
            <a:off x="453521" y="2200519"/>
            <a:ext cx="3889252" cy="23102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E03DB7B-3FAF-ECA8-6E78-B3A93E54BA36}"/>
              </a:ext>
            </a:extLst>
          </p:cNvPr>
          <p:cNvSpPr txBox="1"/>
          <p:nvPr/>
        </p:nvSpPr>
        <p:spPr>
          <a:xfrm>
            <a:off x="577780" y="2003343"/>
            <a:ext cx="98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Poás</a:t>
            </a:r>
            <a:endParaRPr lang="es-419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64E17B3-BE5D-3996-102F-C4B29C271482}"/>
              </a:ext>
            </a:extLst>
          </p:cNvPr>
          <p:cNvSpPr/>
          <p:nvPr/>
        </p:nvSpPr>
        <p:spPr>
          <a:xfrm>
            <a:off x="2313671" y="2742565"/>
            <a:ext cx="1386358" cy="644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Rover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8D495CF-2853-29D3-9D46-FDFC3331B628}"/>
              </a:ext>
            </a:extLst>
          </p:cNvPr>
          <p:cNvSpPr txBox="1"/>
          <p:nvPr/>
        </p:nvSpPr>
        <p:spPr>
          <a:xfrm>
            <a:off x="5729131" y="3566260"/>
            <a:ext cx="2310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dirty="0"/>
              <a:t>Transmisión de señales de c</a:t>
            </a:r>
            <a:r>
              <a:rPr lang="es-419" dirty="0">
                <a:solidFill>
                  <a:schemeClr val="tx1"/>
                </a:solidFill>
              </a:rPr>
              <a:t>ontrol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F8C21AF-85E1-445A-CB0C-4541B0F22B96}"/>
              </a:ext>
            </a:extLst>
          </p:cNvPr>
          <p:cNvCxnSpPr>
            <a:cxnSpLocks/>
            <a:stCxn id="8" idx="1"/>
            <a:endCxn id="39" idx="6"/>
          </p:cNvCxnSpPr>
          <p:nvPr/>
        </p:nvCxnSpPr>
        <p:spPr>
          <a:xfrm flipH="1" flipV="1">
            <a:off x="3700029" y="3064943"/>
            <a:ext cx="4873663" cy="244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9A108EA-5E49-0835-392D-00BCB350CC4A}"/>
              </a:ext>
            </a:extLst>
          </p:cNvPr>
          <p:cNvSpPr txBox="1"/>
          <p:nvPr/>
        </p:nvSpPr>
        <p:spPr>
          <a:xfrm>
            <a:off x="4472332" y="5427610"/>
            <a:ext cx="245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Transmisión de Datos </a:t>
            </a:r>
          </a:p>
        </p:txBody>
      </p:sp>
    </p:spTree>
    <p:extLst>
      <p:ext uri="{BB962C8B-B14F-4D97-AF65-F5344CB8AC3E}">
        <p14:creationId xmlns:p14="http://schemas.microsoft.com/office/powerpoint/2010/main" val="49000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 err="1"/>
              <a:t>Sensado</a:t>
            </a:r>
            <a:endParaRPr lang="en-US" sz="3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087FCEA-98EA-9F28-E58A-028B818CB616}"/>
              </a:ext>
            </a:extLst>
          </p:cNvPr>
          <p:cNvSpPr/>
          <p:nvPr/>
        </p:nvSpPr>
        <p:spPr>
          <a:xfrm>
            <a:off x="4170784" y="1896010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err="1">
                <a:solidFill>
                  <a:schemeClr val="tx1"/>
                </a:solidFill>
              </a:rPr>
              <a:t>Sensado</a:t>
            </a:r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0C381E9-6E93-9038-2397-5D658FC51118}"/>
              </a:ext>
            </a:extLst>
          </p:cNvPr>
          <p:cNvSpPr/>
          <p:nvPr/>
        </p:nvSpPr>
        <p:spPr>
          <a:xfrm>
            <a:off x="1305783" y="3176713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Imagen del entorno (Cámara)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72CCF06-DCC1-7C65-42B7-F2443EF1C010}"/>
              </a:ext>
            </a:extLst>
          </p:cNvPr>
          <p:cNvSpPr/>
          <p:nvPr/>
        </p:nvSpPr>
        <p:spPr>
          <a:xfrm>
            <a:off x="7044612" y="3176714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Variables Físicas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6FEC5D7-6E02-BDA3-C299-76670197D4CE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3758749" y="2704070"/>
            <a:ext cx="832897" cy="611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D5F38DF-0C43-CD49-E528-6B5D3D48C346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6623750" y="2704070"/>
            <a:ext cx="841724" cy="611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7604BDA-8D36-D929-6E0B-C5C42D27373B}"/>
              </a:ext>
            </a:extLst>
          </p:cNvPr>
          <p:cNvSpPr/>
          <p:nvPr/>
        </p:nvSpPr>
        <p:spPr>
          <a:xfrm>
            <a:off x="5515376" y="4937281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Temperatura, Humedad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5CF496-8111-8FD1-F610-54A200C40EB2}"/>
              </a:ext>
            </a:extLst>
          </p:cNvPr>
          <p:cNvSpPr/>
          <p:nvPr/>
        </p:nvSpPr>
        <p:spPr>
          <a:xfrm>
            <a:off x="8565502" y="4937282"/>
            <a:ext cx="2873828" cy="9467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Distancia, C02.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F76FA82-B09E-A909-04A0-634F4FF41167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 flipH="1">
            <a:off x="6952290" y="3984774"/>
            <a:ext cx="513184" cy="952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975EC12-E7DC-B315-5D76-B91354076799}"/>
              </a:ext>
            </a:extLst>
          </p:cNvPr>
          <p:cNvCxnSpPr>
            <a:cxnSpLocks/>
            <a:stCxn id="8" idx="5"/>
            <a:endCxn id="19" idx="0"/>
          </p:cNvCxnSpPr>
          <p:nvPr/>
        </p:nvCxnSpPr>
        <p:spPr>
          <a:xfrm>
            <a:off x="9497578" y="3984774"/>
            <a:ext cx="504838" cy="952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53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Procesamiento</a:t>
            </a:r>
            <a:endParaRPr lang="en-US" sz="3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F53F14-C9FB-2A46-0103-118DD1E1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1271016"/>
            <a:ext cx="10451592" cy="53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Presentaciones del Rover</a:t>
            </a:r>
            <a:endParaRPr lang="en-US" sz="3100" b="1" dirty="0"/>
          </a:p>
        </p:txBody>
      </p:sp>
      <p:pic>
        <p:nvPicPr>
          <p:cNvPr id="5" name="rover1">
            <a:hlinkClick r:id="" action="ppaction://media"/>
            <a:extLst>
              <a:ext uri="{FF2B5EF4-FFF2-40B4-BE49-F238E27FC236}">
                <a16:creationId xmlns:a16="http://schemas.microsoft.com/office/drawing/2014/main" id="{2AE48E7A-1F4C-1F56-5B60-E8E1F745F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5438" y="2128520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Presentaciones del Rover</a:t>
            </a:r>
            <a:endParaRPr lang="en-US" sz="3100" b="1" dirty="0"/>
          </a:p>
        </p:txBody>
      </p:sp>
      <p:pic>
        <p:nvPicPr>
          <p:cNvPr id="3" name="rover2">
            <a:hlinkClick r:id="" action="ppaction://media"/>
            <a:extLst>
              <a:ext uri="{FF2B5EF4-FFF2-40B4-BE49-F238E27FC236}">
                <a16:creationId xmlns:a16="http://schemas.microsoft.com/office/drawing/2014/main" id="{3209FC56-19F1-F961-E489-1B2E2E28F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0164" y="1429074"/>
            <a:ext cx="8011671" cy="4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419" sz="3100" b="1" dirty="0"/>
              <a:t>Presentaciones del Rover</a:t>
            </a:r>
            <a:endParaRPr lang="en-US" sz="3100" b="1" dirty="0"/>
          </a:p>
        </p:txBody>
      </p:sp>
      <p:pic>
        <p:nvPicPr>
          <p:cNvPr id="6" name="rover3">
            <a:hlinkClick r:id="" action="ppaction://media"/>
            <a:extLst>
              <a:ext uri="{FF2B5EF4-FFF2-40B4-BE49-F238E27FC236}">
                <a16:creationId xmlns:a16="http://schemas.microsoft.com/office/drawing/2014/main" id="{2147321C-30C0-8040-8804-59093E2FC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2800" y="157636"/>
            <a:ext cx="3566159" cy="63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3523</TotalTime>
  <Words>361</Words>
  <Application>Microsoft Office PowerPoint</Application>
  <PresentationFormat>Panorámica</PresentationFormat>
  <Paragraphs>95</Paragraphs>
  <Slides>20</Slides>
  <Notes>19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Century Gothic</vt:lpstr>
      <vt:lpstr>Wingdings</vt:lpstr>
      <vt:lpstr>Malla</vt:lpstr>
      <vt:lpstr>Office Theme</vt:lpstr>
      <vt:lpstr>Rover POAS</vt:lpstr>
      <vt:lpstr>Contexto</vt:lpstr>
      <vt:lpstr>Clasificación</vt:lpstr>
      <vt:lpstr>Flujo de la información</vt:lpstr>
      <vt:lpstr>Sensado</vt:lpstr>
      <vt:lpstr>Procesamiento</vt:lpstr>
      <vt:lpstr>Presentaciones del Rover</vt:lpstr>
      <vt:lpstr>Presentaciones del Rover</vt:lpstr>
      <vt:lpstr>Presentaciones del Rover</vt:lpstr>
      <vt:lpstr>Presentaciones del Rover</vt:lpstr>
      <vt:lpstr>Objetivos a futuro</vt:lpstr>
      <vt:lpstr>Enfoque del ROVER</vt:lpstr>
      <vt:lpstr>¿Qué implicaciones tiene?</vt:lpstr>
      <vt:lpstr>Actividad de integracion</vt:lpstr>
      <vt:lpstr>Objetivo Actividad #1</vt:lpstr>
      <vt:lpstr>Actividad #1</vt:lpstr>
      <vt:lpstr>Actividad #2 Grupal</vt:lpstr>
      <vt:lpstr>Actividad #2: Qué valor guarda radiopacket al finalizar el programa si se recibe un COMMAND LEFT</vt:lpstr>
      <vt:lpstr>R/ Joystick R/ 00001001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SANCHO FALLAS LORENZO CARLO</dc:creator>
  <cp:lastModifiedBy>SANCHO FALLAS LORENZO CARLO</cp:lastModifiedBy>
  <cp:revision>2</cp:revision>
  <dcterms:created xsi:type="dcterms:W3CDTF">2024-07-30T17:13:16Z</dcterms:created>
  <dcterms:modified xsi:type="dcterms:W3CDTF">2024-08-02T03:56:47Z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